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64" r:id="rId1"/>
  </p:sldMasterIdLst>
  <p:notesMasterIdLst>
    <p:notesMasterId r:id="rId9"/>
  </p:notesMasterIdLst>
  <p:handoutMasterIdLst>
    <p:handoutMasterId r:id="rId10"/>
  </p:handoutMasterIdLst>
  <p:sldIdLst>
    <p:sldId id="454" r:id="rId2"/>
    <p:sldId id="554" r:id="rId3"/>
    <p:sldId id="617" r:id="rId4"/>
    <p:sldId id="602" r:id="rId5"/>
    <p:sldId id="538" r:id="rId6"/>
    <p:sldId id="536" r:id="rId7"/>
    <p:sldId id="596" r:id="rId8"/>
  </p:sldIdLst>
  <p:sldSz cx="9144000" cy="6858000" type="screen4x3"/>
  <p:notesSz cx="6769100" cy="9906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FF99"/>
    <a:srgbClr val="FFCCCC"/>
    <a:srgbClr val="99FF33"/>
    <a:srgbClr val="FF6600"/>
    <a:srgbClr val="99FF99"/>
    <a:srgbClr val="CCFF66"/>
    <a:srgbClr val="CCFF99"/>
    <a:srgbClr val="99CC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39" autoAdjust="0"/>
    <p:restoredTop sz="95402" autoAdjust="0"/>
  </p:normalViewPr>
  <p:slideViewPr>
    <p:cSldViewPr>
      <p:cViewPr>
        <p:scale>
          <a:sx n="96" d="100"/>
          <a:sy n="96" d="100"/>
        </p:scale>
        <p:origin x="-2064" y="-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_____Microsoft_Excel4.xlsx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Структура реестра ОПО</a:t>
            </a:r>
            <a:r>
              <a:rPr lang="ru-RU" baseline="0" dirty="0" smtClean="0"/>
              <a:t> 2014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areaChart>
        <c:grouping val="percentStack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130947712"/>
        <c:axId val="130953600"/>
      </c:areaChart>
      <c:catAx>
        <c:axId val="1309477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0953600"/>
        <c:crosses val="autoZero"/>
        <c:auto val="1"/>
        <c:lblAlgn val="ctr"/>
        <c:lblOffset val="100"/>
        <c:noMultiLvlLbl val="1"/>
      </c:catAx>
      <c:valAx>
        <c:axId val="13095360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0947712"/>
        <c:crosses val="autoZero"/>
        <c:crossBetween val="midCat"/>
      </c:valAx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4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1012703246411332E-2"/>
          <c:y val="4.4383010473583742E-2"/>
          <c:w val="0.88428261697747645"/>
          <c:h val="0.50482199766782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поднадзорных объектов</c:v>
                </c:pt>
              </c:strCache>
            </c:strRef>
          </c:tx>
          <c:spPr>
            <a:gradFill>
              <a:gsLst>
                <a:gs pos="0">
                  <a:srgbClr val="00B050"/>
                </a:gs>
                <a:gs pos="80000">
                  <a:srgbClr val="FFFF00"/>
                </a:gs>
                <a:gs pos="100000">
                  <a:srgbClr val="31B6F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3316261800270053E-2"/>
                  <c:y val="2.3633126152382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9591692889489006E-3"/>
                  <c:y val="-0.172356658712764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9183385778978012E-3"/>
                  <c:y val="-0.150753578361826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6940684966138481E-3"/>
                  <c:y val="-0.1419903795057773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2.15962398735741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9591692889489006E-3"/>
                  <c:y val="2.1596239873574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4795846444744503E-3"/>
                  <c:y val="2.15962398735741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2.9591692889489006E-3"/>
                  <c:y val="-3.6509911464465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4795846444744503E-3"/>
                  <c:y val="-3.69552473223227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"/>
                  <c:y val="-5.21166922989080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Всего </c:v>
                </c:pt>
                <c:pt idx="1">
                  <c:v>Строительство</c:v>
                </c:pt>
                <c:pt idx="2">
                  <c:v>Газ</c:v>
                </c:pt>
                <c:pt idx="3">
                  <c:v>Лифты</c:v>
                </c:pt>
                <c:pt idx="4">
                  <c:v>Пассажирские конвейеры</c:v>
                </c:pt>
                <c:pt idx="5">
                  <c:v>Платформы</c:v>
                </c:pt>
                <c:pt idx="6">
                  <c:v>Экскалаторы</c:v>
                </c:pt>
                <c:pt idx="7">
                  <c:v>Энергетика</c:v>
                </c:pt>
                <c:pt idx="8">
                  <c:v>Объекты промышленного назначения</c:v>
                </c:pt>
                <c:pt idx="9">
                  <c:v>Гидротехнические сооружения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373697</c:v>
                </c:pt>
                <c:pt idx="1">
                  <c:v>351</c:v>
                </c:pt>
                <c:pt idx="2">
                  <c:v>26262</c:v>
                </c:pt>
                <c:pt idx="3">
                  <c:v>27134</c:v>
                </c:pt>
                <c:pt idx="4">
                  <c:v>42</c:v>
                </c:pt>
                <c:pt idx="5">
                  <c:v>44</c:v>
                </c:pt>
                <c:pt idx="6">
                  <c:v>387</c:v>
                </c:pt>
                <c:pt idx="7">
                  <c:v>306465</c:v>
                </c:pt>
                <c:pt idx="8">
                  <c:v>11976</c:v>
                </c:pt>
                <c:pt idx="9">
                  <c:v>1018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879680"/>
        <c:axId val="133881216"/>
      </c:barChart>
      <c:catAx>
        <c:axId val="133879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gradFill>
              <a:gsLst>
                <a:gs pos="0">
                  <a:srgbClr val="31B6FD">
                    <a:tint val="66000"/>
                    <a:satMod val="160000"/>
                  </a:srgbClr>
                </a:gs>
                <a:gs pos="50000">
                  <a:srgbClr val="31B6FD">
                    <a:tint val="44500"/>
                    <a:satMod val="160000"/>
                  </a:srgbClr>
                </a:gs>
                <a:gs pos="100000">
                  <a:srgbClr val="31B6FD">
                    <a:tint val="23500"/>
                    <a:satMod val="160000"/>
                  </a:srgbClr>
                </a:gs>
              </a:gsLst>
              <a:lin ang="5400000" scaled="0"/>
            </a:gradFill>
          </a:ln>
        </c:spPr>
        <c:txPr>
          <a:bodyPr/>
          <a:lstStyle/>
          <a:p>
            <a:pPr>
              <a:defRPr sz="11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ru-RU"/>
          </a:p>
        </c:txPr>
        <c:crossAx val="133881216"/>
        <c:crosses val="autoZero"/>
        <c:auto val="1"/>
        <c:lblAlgn val="ctr"/>
        <c:lblOffset val="100"/>
        <c:noMultiLvlLbl val="0"/>
      </c:catAx>
      <c:valAx>
        <c:axId val="133881216"/>
        <c:scaling>
          <c:orientation val="minMax"/>
        </c:scaling>
        <c:delete val="0"/>
        <c:axPos val="l"/>
        <c:majorGridlines>
          <c:spPr>
            <a:ln w="38100" cap="flat" cmpd="sng" algn="ctr">
              <a:solidFill>
                <a:srgbClr val="31B6FD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338796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4.0464892485457616E-3"/>
          <c:y val="0.82928113911083989"/>
          <c:w val="0.31795167233840782"/>
          <c:h val="0.17071883358242421"/>
        </c:manualLayout>
      </c:layout>
      <c:overlay val="0"/>
      <c:txPr>
        <a:bodyPr/>
        <a:lstStyle/>
        <a:p>
          <a:pPr>
            <a:defRPr sz="1800" b="1">
              <a:effectLst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20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4.7585361488904798E-2"/>
          <c:y val="2.5636482939632547E-2"/>
          <c:w val="0.91633547906027379"/>
          <c:h val="0.824471784776902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Аварии</c:v>
                </c:pt>
              </c:strCache>
            </c:strRef>
          </c:tx>
          <c:spPr>
            <a:gradFill rotWithShape="1">
              <a:gsLst>
                <a:gs pos="0">
                  <a:srgbClr val="31B6FD">
                    <a:shade val="51000"/>
                    <a:satMod val="130000"/>
                  </a:srgbClr>
                </a:gs>
                <a:gs pos="80000">
                  <a:srgbClr val="31B6FD">
                    <a:shade val="93000"/>
                    <a:satMod val="130000"/>
                  </a:srgbClr>
                </a:gs>
                <a:gs pos="100000">
                  <a:srgbClr val="31B6F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"/>
                  <c:y val="-3.63113248854702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4946103409618362E-3"/>
                  <c:y val="1.0374664252991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1.0374664252991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8.9676620457708536E-3"/>
                  <c:y val="-4.9279655201709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11</c:v>
                </c:pt>
                <c:pt idx="1">
                  <c:v>5</c:v>
                </c:pt>
                <c:pt idx="2">
                  <c:v>11</c:v>
                </c:pt>
                <c:pt idx="3">
                  <c:v>13</c:v>
                </c:pt>
                <c:pt idx="4">
                  <c:v>6</c:v>
                </c:pt>
                <c:pt idx="5">
                  <c:v>6</c:v>
                </c:pt>
                <c:pt idx="6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пострадавших</c:v>
                </c:pt>
              </c:strCache>
            </c:strRef>
          </c:tx>
          <c:spPr>
            <a:gradFill rotWithShape="1">
              <a:gsLst>
                <a:gs pos="0">
                  <a:srgbClr val="5BD078">
                    <a:shade val="51000"/>
                    <a:satMod val="130000"/>
                  </a:srgbClr>
                </a:gs>
                <a:gs pos="80000">
                  <a:srgbClr val="5BD078">
                    <a:shade val="93000"/>
                    <a:satMod val="130000"/>
                  </a:srgbClr>
                </a:gs>
                <a:gs pos="100000">
                  <a:srgbClr val="5BD078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4946103409618089E-3"/>
                  <c:y val="-3.63113248854702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4946103409618089E-3"/>
                  <c:y val="7.78099818974362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7.78099818974362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9892206819236177E-3"/>
                  <c:y val="3.51431540286373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2110818177945245E-3"/>
                  <c:y val="1.017983295973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2727272727272726E-3"/>
                  <c:y val="1.38888888888888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11</c:v>
                </c:pt>
                <c:pt idx="1">
                  <c:v>3</c:v>
                </c:pt>
                <c:pt idx="2">
                  <c:v>3</c:v>
                </c:pt>
                <c:pt idx="3">
                  <c:v>14</c:v>
                </c:pt>
                <c:pt idx="4">
                  <c:v>10</c:v>
                </c:pt>
                <c:pt idx="5">
                  <c:v>7</c:v>
                </c:pt>
                <c:pt idx="6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589056"/>
        <c:axId val="28594944"/>
      </c:barChart>
      <c:catAx>
        <c:axId val="28589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8594944"/>
        <c:crosses val="autoZero"/>
        <c:auto val="1"/>
        <c:lblAlgn val="ctr"/>
        <c:lblOffset val="100"/>
        <c:noMultiLvlLbl val="0"/>
      </c:catAx>
      <c:valAx>
        <c:axId val="285949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5890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213429415202516"/>
          <c:y val="3.6047981094489416E-2"/>
          <c:w val="0.22859559115840303"/>
          <c:h val="0.32475190665089498"/>
        </c:manualLayout>
      </c:layout>
      <c:overlay val="0"/>
      <c:txPr>
        <a:bodyPr/>
        <a:lstStyle/>
        <a:p>
          <a:pPr>
            <a:defRPr>
              <a:effectLst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20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Структура реестра ОПО</a:t>
            </a:r>
            <a:r>
              <a:rPr lang="ru-RU" baseline="0" dirty="0" smtClean="0"/>
              <a:t> 2014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areaChart>
        <c:grouping val="percentStack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28535040"/>
        <c:axId val="28561408"/>
      </c:areaChart>
      <c:catAx>
        <c:axId val="285350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8561408"/>
        <c:crosses val="autoZero"/>
        <c:auto val="1"/>
        <c:lblAlgn val="ctr"/>
        <c:lblOffset val="100"/>
        <c:noMultiLvlLbl val="1"/>
      </c:catAx>
      <c:valAx>
        <c:axId val="2856140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8535040"/>
        <c:crosses val="autoZero"/>
        <c:crossBetween val="midCat"/>
      </c:valAx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228600">
        <a:schemeClr val="accent1">
          <a:satMod val="175000"/>
          <a:alpha val="40000"/>
        </a:schemeClr>
      </a:glow>
    </a:effectLst>
  </c:spPr>
  <c:txPr>
    <a:bodyPr/>
    <a:lstStyle/>
    <a:p>
      <a:pPr>
        <a:defRPr sz="14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2" Type="http://schemas.microsoft.com/office/2007/relationships/hdphoto" Target="../media/hdphoto1.wdp"/><Relationship Id="rId1" Type="http://schemas.openxmlformats.org/officeDocument/2006/relationships/image" Target="../media/image2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0.00426</cdr:x>
      <cdr:y>0.20313</cdr:y>
    </cdr:from>
    <cdr:to>
      <cdr:x>0.97934</cdr:x>
      <cdr:y>0.70778</cdr:y>
    </cdr:to>
    <cdr:sp macro="" textlink="">
      <cdr:nvSpPr>
        <cdr:cNvPr id="2" name="Text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7453" y="936104"/>
          <a:ext cx="8566054" cy="232572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77916" tIns="38958" rIns="77916" bIns="38958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/>
          <a:endParaRPr lang="ru-RU" sz="2400" b="1" kern="1200" dirty="0" smtClean="0">
            <a:solidFill>
              <a:srgbClr val="FF0000"/>
            </a:solidFill>
            <a:effectLst/>
            <a:latin typeface="Arial" charset="0"/>
            <a:ea typeface="+mn-ea"/>
            <a:cs typeface="Arial" charset="0"/>
          </a:endParaRPr>
        </a:p>
        <a:p xmlns:a="http://schemas.openxmlformats.org/drawingml/2006/main">
          <a:pPr algn="ctr"/>
          <a:endParaRPr lang="ru-RU" sz="2400" b="1" dirty="0" smtClean="0">
            <a:solidFill>
              <a:srgbClr val="FF0000"/>
            </a:solidFill>
          </a:endParaRPr>
        </a:p>
        <a:p xmlns:a="http://schemas.openxmlformats.org/drawingml/2006/main">
          <a:pPr algn="ctr"/>
          <a:endParaRPr lang="ru-RU" sz="2400" b="1" kern="1200" dirty="0" smtClean="0">
            <a:solidFill>
              <a:srgbClr val="FF0000"/>
            </a:solidFill>
            <a:effectLst/>
            <a:latin typeface="Arial" charset="0"/>
            <a:ea typeface="+mn-ea"/>
            <a:cs typeface="Arial" charset="0"/>
          </a:endParaRPr>
        </a:p>
        <a:p xmlns:a="http://schemas.openxmlformats.org/drawingml/2006/main">
          <a:pPr algn="ctr"/>
          <a:endParaRPr lang="ru-RU" sz="2400" b="1" kern="1200" dirty="0" smtClean="0">
            <a:solidFill>
              <a:srgbClr val="FF0000"/>
            </a:solidFill>
            <a:effectLst/>
            <a:latin typeface="Arial" charset="0"/>
            <a:ea typeface="+mn-ea"/>
            <a:cs typeface="Arial" charset="0"/>
          </a:endParaRPr>
        </a:p>
        <a:p xmlns:a="http://schemas.openxmlformats.org/drawingml/2006/main">
          <a:pPr algn="ctr"/>
          <a:endParaRPr lang="ru-RU" sz="2400" b="1" dirty="0">
            <a:solidFill>
              <a:srgbClr val="FF0000"/>
            </a:solidFill>
          </a:endParaRPr>
        </a:p>
        <a:p xmlns:a="http://schemas.openxmlformats.org/drawingml/2006/main">
          <a:pPr algn="ctr"/>
          <a:endParaRPr lang="ru-RU" sz="2400" kern="1200" dirty="0" smtClean="0">
            <a:solidFill>
              <a:srgbClr val="FF0000"/>
            </a:solidFill>
            <a:effectLst/>
            <a:latin typeface="Arial" charset="0"/>
            <a:ea typeface="+mn-ea"/>
            <a:cs typeface="Arial" charset="0"/>
          </a:endParaRPr>
        </a:p>
        <a:p xmlns:a="http://schemas.openxmlformats.org/drawingml/2006/main">
          <a:r>
            <a:rPr lang="ru-RU" sz="2000" b="1" kern="1200" dirty="0" smtClean="0">
              <a:solidFill>
                <a:srgbClr val="C00000"/>
              </a:solidFill>
              <a:effectLst/>
              <a:latin typeface="Arial" charset="0"/>
              <a:ea typeface="+mn-ea"/>
              <a:cs typeface="Arial" charset="0"/>
            </a:rPr>
            <a:t> </a:t>
          </a:r>
          <a:endParaRPr lang="ru-RU" sz="2000" kern="1200" dirty="0">
            <a:solidFill>
              <a:srgbClr val="C00000"/>
            </a:solidFill>
            <a:effectLst/>
            <a:latin typeface="Arial" charset="0"/>
            <a:ea typeface="+mn-ea"/>
            <a:cs typeface="Arial" charset="0"/>
          </a:endParaRPr>
        </a:p>
      </cdr:txBody>
    </cdr:sp>
  </cdr:relSizeAnchor>
  <cdr:relSizeAnchor xmlns:cdr="http://schemas.openxmlformats.org/drawingml/2006/chartDrawing">
    <cdr:from>
      <cdr:x>0.55874</cdr:x>
      <cdr:y>0.65817</cdr:y>
    </cdr:from>
    <cdr:to>
      <cdr:x>0.9746</cdr:x>
      <cdr:y>0.7152</cdr:y>
    </cdr:to>
    <cdr:sp macro="" textlink="">
      <cdr:nvSpPr>
        <cdr:cNvPr id="3" name="TextBox 1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968584" y="3394087"/>
          <a:ext cx="3698027" cy="29412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77916" tIns="38958" rIns="77916" bIns="38958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 defTabSz="777875"/>
          <a:endParaRPr lang="ru-RU" altLang="ru-RU" sz="1400" b="1" dirty="0">
            <a:solidFill>
              <a:schemeClr val="accent1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</cdr:x>
      <cdr:y>0.28125</cdr:y>
    </cdr:from>
    <cdr:to>
      <cdr:x>1</cdr:x>
      <cdr:y>0.63923</cdr:y>
    </cdr:to>
    <cdr:pic>
      <cdr:nvPicPr>
        <cdr:cNvPr id="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BEBA8EAE-BF5A-486C-A8C5-ECC9F3942E4B}">
              <a14:imgProps xmlns:a14="http://schemas.microsoft.com/office/drawing/2010/main">
                <a14:imgLayer r:embed="rId2">
                  <a14:imgEffect>
                    <a14:brightnessContrast bright="-88000"/>
                  </a14:imgEffect>
                </a14:imgLayer>
              </a14:imgProps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0" y="1296144"/>
          <a:ext cx="8784976" cy="1649746"/>
        </a:xfrm>
        <a:prstGeom xmlns:a="http://schemas.openxmlformats.org/drawingml/2006/main" prst="rect">
          <a:avLst/>
        </a:prstGeom>
        <a:effectLst xmlns:a="http://schemas.openxmlformats.org/drawingml/2006/main">
          <a:outerShdw blurRad="50800" dir="10320000" sx="101000" sy="101000" algn="ctr" rotWithShape="0">
            <a:schemeClr val="bg2">
              <a:lumMod val="50000"/>
            </a:schemeClr>
          </a:outerShdw>
        </a:effectLst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-1143704"/>
          <a:ext cx="8628363" cy="5525656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0.00426</cdr:x>
      <cdr:y>0.20313</cdr:y>
    </cdr:from>
    <cdr:to>
      <cdr:x>0.97934</cdr:x>
      <cdr:y>0.76783</cdr:y>
    </cdr:to>
    <cdr:sp macro="" textlink="">
      <cdr:nvSpPr>
        <cdr:cNvPr id="2" name="Text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7424" y="936127"/>
          <a:ext cx="8566054" cy="260244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77916" tIns="38958" rIns="77916" bIns="38958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/>
          <a:endParaRPr lang="ru-RU" sz="2400" b="1" kern="1200" dirty="0" smtClean="0">
            <a:solidFill>
              <a:srgbClr val="FF0000"/>
            </a:solidFill>
            <a:effectLst/>
            <a:latin typeface="Arial" charset="0"/>
            <a:ea typeface="+mn-ea"/>
            <a:cs typeface="Arial" charset="0"/>
          </a:endParaRPr>
        </a:p>
        <a:p xmlns:a="http://schemas.openxmlformats.org/drawingml/2006/main">
          <a:pPr algn="ctr"/>
          <a:endParaRPr lang="ru-RU" sz="2400" b="1" dirty="0" smtClean="0">
            <a:solidFill>
              <a:srgbClr val="FF0000"/>
            </a:solidFill>
          </a:endParaRPr>
        </a:p>
        <a:p xmlns:a="http://schemas.openxmlformats.org/drawingml/2006/main">
          <a:pPr algn="ctr"/>
          <a:endParaRPr lang="ru-RU" sz="2400" b="1" kern="1200" dirty="0" smtClean="0">
            <a:solidFill>
              <a:srgbClr val="FF0000"/>
            </a:solidFill>
            <a:effectLst>
              <a:outerShdw blurRad="60007" dir="1500000" sy="-30000" kx="800400" algn="bl" rotWithShape="0">
                <a:prstClr val="black">
                  <a:alpha val="20000"/>
                </a:prstClr>
              </a:outerShdw>
            </a:effectLst>
            <a:latin typeface="Arial" charset="0"/>
            <a:ea typeface="+mn-ea"/>
            <a:cs typeface="Arial" charset="0"/>
          </a:endParaRPr>
        </a:p>
        <a:p xmlns:a="http://schemas.openxmlformats.org/drawingml/2006/main">
          <a:pPr algn="ctr"/>
          <a:endParaRPr lang="ru-RU" sz="2400" b="1" kern="1200" dirty="0" smtClean="0">
            <a:solidFill>
              <a:srgbClr val="FF0000"/>
            </a:solidFill>
            <a:effectLst/>
            <a:latin typeface="Arial" charset="0"/>
            <a:ea typeface="+mn-ea"/>
            <a:cs typeface="Arial" charset="0"/>
          </a:endParaRPr>
        </a:p>
        <a:p xmlns:a="http://schemas.openxmlformats.org/drawingml/2006/main">
          <a:pPr algn="ctr"/>
          <a:endParaRPr lang="ru-RU" sz="2400" b="1" dirty="0">
            <a:solidFill>
              <a:srgbClr val="FF0000"/>
            </a:solidFill>
          </a:endParaRPr>
        </a:p>
        <a:p xmlns:a="http://schemas.openxmlformats.org/drawingml/2006/main">
          <a:pPr algn="ctr"/>
          <a:endParaRPr lang="ru-RU" sz="2400" kern="1200" dirty="0" smtClean="0">
            <a:solidFill>
              <a:srgbClr val="FF0000"/>
            </a:solidFill>
            <a:effectLst/>
            <a:latin typeface="Arial" charset="0"/>
            <a:ea typeface="+mn-ea"/>
            <a:cs typeface="Arial" charset="0"/>
          </a:endParaRPr>
        </a:p>
        <a:p xmlns:a="http://schemas.openxmlformats.org/drawingml/2006/main">
          <a:r>
            <a:rPr lang="ru-RU" sz="2000" b="1" kern="1200" dirty="0" smtClean="0">
              <a:solidFill>
                <a:srgbClr val="C00000"/>
              </a:solidFill>
              <a:effectLst/>
              <a:latin typeface="Arial" charset="0"/>
              <a:ea typeface="+mn-ea"/>
              <a:cs typeface="Arial" charset="0"/>
            </a:rPr>
            <a:t> </a:t>
          </a:r>
          <a:endParaRPr lang="ru-RU" sz="2000" kern="1200" dirty="0">
            <a:solidFill>
              <a:srgbClr val="C00000"/>
            </a:solidFill>
            <a:effectLst/>
            <a:latin typeface="Arial" charset="0"/>
            <a:ea typeface="+mn-ea"/>
            <a:cs typeface="Arial" charset="0"/>
          </a:endParaRPr>
        </a:p>
      </cdr:txBody>
    </cdr:sp>
  </cdr:relSizeAnchor>
  <cdr:relSizeAnchor xmlns:cdr="http://schemas.openxmlformats.org/drawingml/2006/chartDrawing">
    <cdr:from>
      <cdr:x>0.55874</cdr:x>
      <cdr:y>0.65817</cdr:y>
    </cdr:from>
    <cdr:to>
      <cdr:x>0.9746</cdr:x>
      <cdr:y>0.7152</cdr:y>
    </cdr:to>
    <cdr:sp macro="" textlink="">
      <cdr:nvSpPr>
        <cdr:cNvPr id="3" name="TextBox 1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968584" y="3394087"/>
          <a:ext cx="3698027" cy="29412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77916" tIns="38958" rIns="77916" bIns="38958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 defTabSz="777875"/>
          <a:endParaRPr lang="ru-RU" altLang="ru-RU" sz="1400" b="1" dirty="0">
            <a:solidFill>
              <a:schemeClr val="accent1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33276" cy="495299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34259" y="3"/>
            <a:ext cx="2933276" cy="495299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FA18FC5-8EE3-4D81-8E3B-2E38B6C6ACBA}" type="datetimeFigureOut">
              <a:rPr lang="ru-RU"/>
              <a:pPr>
                <a:defRPr/>
              </a:pPr>
              <a:t>01.08.2023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3" y="9408984"/>
            <a:ext cx="2933276" cy="495299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34259" y="9408984"/>
            <a:ext cx="2933276" cy="495299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EB9EF3C-7449-4CC2-B680-5046F505F6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226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33276" cy="495299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34259" y="3"/>
            <a:ext cx="2933276" cy="495299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49A06AA-2C6B-4BE3-9B75-B3DDAAC1E235}" type="datetimeFigureOut">
              <a:rPr lang="ru-RU"/>
              <a:pPr>
                <a:defRPr/>
              </a:pPr>
              <a:t>01.08.2023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742950"/>
            <a:ext cx="4953000" cy="3716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911" y="4705352"/>
            <a:ext cx="5415280" cy="4457701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08984"/>
            <a:ext cx="2933276" cy="495299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34259" y="9408984"/>
            <a:ext cx="2933276" cy="495299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1651280-C435-42A0-8CBA-76CBFC38E8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0345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357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DD2D23-71A0-4BFA-9EC6-3D39329A8201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01.08.2023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601F1B-636D-4C0E-9556-4A00AB483626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F59105-ADB9-45C6-B80B-98539BB33B53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01.08.2023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2A3827-B749-46EC-A5E8-D169E06AF3F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7F6C48-9760-4073-8DCD-66129A22EB88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01.08.2023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5524A-21AE-4BE2-98DC-D28763ED0750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1E8C6F-ABFA-4365-B0A2-CEA79C83A9DD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01.08.2023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0DE44F-10A0-482C-B1D0-E52EC3345A22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BDDDC5-848F-4FA6-8151-456036A128B7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01.08.2023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A61AF6-B038-4FF3-A856-EAA5F85E9B31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A6F6E1-57E8-455F-A666-A72CBFDB2257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01.08.2023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0A3231-8BFE-45CF-8926-65272BEEE873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C3ABF7-5C84-48EA-9AC6-A66AB391B1BE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01.08.2023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460DE-7B97-4A7A-9310-B71A920FC392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0D830D-97E1-406A-A2EF-B56FE70B5B9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01.08.2023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BB382C-9A45-41AD-98D9-2BA7E51949D6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B2265C-8094-4A58-AC16-0CDE7B783CA6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01.08.2023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EE1F3F-8B0D-440D-9581-9F16D5C3AB5C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544267-0B51-4496-8C45-558973F43E66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01.08.2023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7CAB30-65C3-403B-8A27-ABDA242F7DEF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840305-2942-4A94-A400-0D86CB398DF1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01.08.2023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B4FE80-5740-432D-8BAD-B40E55452351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5000">
              <a:schemeClr val="accent3">
                <a:lumMod val="60000"/>
                <a:lumOff val="40000"/>
              </a:schemeClr>
            </a:gs>
            <a:gs pos="100000">
              <a:schemeClr val="tx2">
                <a:lumMod val="5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E1DCAF9E-F394-45A2-AF1A-BA96550282D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01.08.2023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95073C6B-4F47-4EA2-AB90-D23E1C87410B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4" name="Диаграмма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3269569"/>
              </p:ext>
            </p:extLst>
          </p:nvPr>
        </p:nvGraphicFramePr>
        <p:xfrm>
          <a:off x="-3" y="1087210"/>
          <a:ext cx="9090214" cy="5654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3657476040"/>
              </p:ext>
            </p:extLst>
          </p:nvPr>
        </p:nvGraphicFramePr>
        <p:xfrm>
          <a:off x="251520" y="1484784"/>
          <a:ext cx="878497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316416" y="116632"/>
            <a:ext cx="7088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>
              <a:defRPr sz="12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 dirty="0"/>
              <a:t>Слайд 1</a:t>
            </a:r>
          </a:p>
        </p:txBody>
      </p:sp>
    </p:spTree>
    <p:extLst>
      <p:ext uri="{BB962C8B-B14F-4D97-AF65-F5344CB8AC3E}">
        <p14:creationId xmlns:p14="http://schemas.microsoft.com/office/powerpoint/2010/main" val="215718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32176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8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9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TextBox 13"/>
          <p:cNvSpPr txBox="1"/>
          <p:nvPr/>
        </p:nvSpPr>
        <p:spPr>
          <a:xfrm>
            <a:off x="8316416" y="109054"/>
            <a:ext cx="7042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>
              <a:defRPr sz="12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 dirty="0"/>
              <a:t>Слайд </a:t>
            </a:r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91469" y="116632"/>
            <a:ext cx="90360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поднадзорных объектов</a:t>
            </a: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37494" y="980728"/>
            <a:ext cx="9144000" cy="140568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indent="450000" algn="just"/>
            <a:r>
              <a:rPr lang="ru-RU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Средне-Поволжское управление </a:t>
            </a:r>
            <a:r>
              <a:rPr lang="ru-RU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</a:t>
            </a:r>
            <a:r>
              <a:rPr lang="ru-RU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надзор за </a:t>
            </a:r>
            <a:r>
              <a:rPr lang="ru-RU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38954 </a:t>
            </a:r>
            <a:r>
              <a:rPr lang="ru-RU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организациями, которые эксплуатируют </a:t>
            </a:r>
            <a:r>
              <a:rPr lang="ru-RU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373697 </a:t>
            </a:r>
            <a:r>
              <a:rPr lang="ru-RU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объектов, из них: </a:t>
            </a:r>
            <a:r>
              <a:rPr lang="ru-RU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</a:t>
            </a:r>
            <a:r>
              <a:rPr lang="ru-RU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сетей газораспределения и </a:t>
            </a:r>
            <a:r>
              <a:rPr lang="ru-RU" sz="16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газопотребления</a:t>
            </a:r>
            <a:r>
              <a:rPr lang="ru-RU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26262, </a:t>
            </a:r>
            <a:r>
              <a:rPr lang="ru-RU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лифты – </a:t>
            </a:r>
            <a:r>
              <a:rPr lang="ru-RU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27134, </a:t>
            </a:r>
            <a:r>
              <a:rPr lang="ru-RU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пассажирские конвейеры – </a:t>
            </a:r>
            <a:r>
              <a:rPr lang="ru-RU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42, </a:t>
            </a:r>
            <a:r>
              <a:rPr lang="ru-RU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подъемные платформы для инвалидов – </a:t>
            </a:r>
            <a:r>
              <a:rPr lang="ru-RU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44, </a:t>
            </a:r>
            <a:r>
              <a:rPr lang="ru-RU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эскалаторы вне метрополитенов – </a:t>
            </a:r>
            <a:r>
              <a:rPr lang="ru-RU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387, </a:t>
            </a:r>
            <a:r>
              <a:rPr lang="ru-RU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энергетические комплексы – </a:t>
            </a:r>
            <a:r>
              <a:rPr lang="ru-RU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306465, </a:t>
            </a:r>
            <a:r>
              <a:rPr lang="ru-RU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промышленного назначения – </a:t>
            </a:r>
            <a:r>
              <a:rPr lang="ru-RU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11976,  гидротехнические сооружения </a:t>
            </a:r>
            <a:r>
              <a:rPr lang="ru-RU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18, </a:t>
            </a:r>
            <a:r>
              <a:rPr lang="ru-RU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стадии строительства находится – </a:t>
            </a:r>
            <a:r>
              <a:rPr lang="ru-RU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351 </a:t>
            </a:r>
            <a:r>
              <a:rPr lang="ru-RU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объектов.</a:t>
            </a:r>
          </a:p>
          <a:p>
            <a:pPr indent="450000" algn="just"/>
            <a:endParaRPr lang="ru-RU" sz="1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000" algn="just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latin typeface="Times New Roman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anose="02020603050405020304" pitchFamily="18" charset="0"/>
              </a:rPr>
            </a:br>
            <a:endParaRPr lang="ru-RU" sz="2000" b="1" dirty="0" smtClean="0">
              <a:latin typeface="Times New Roman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Диаграмма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5193173"/>
              </p:ext>
            </p:extLst>
          </p:nvPr>
        </p:nvGraphicFramePr>
        <p:xfrm>
          <a:off x="280255" y="2276872"/>
          <a:ext cx="8583490" cy="4304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5666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-2599" y="0"/>
            <a:ext cx="9144000" cy="1055035"/>
            <a:chOff x="0" y="289"/>
            <a:chExt cx="5760" cy="749"/>
          </a:xfrm>
        </p:grpSpPr>
        <p:sp>
          <p:nvSpPr>
            <p:cNvPr id="3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4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5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6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292020"/>
              </p:ext>
            </p:extLst>
          </p:nvPr>
        </p:nvGraphicFramePr>
        <p:xfrm>
          <a:off x="467544" y="1340768"/>
          <a:ext cx="7992888" cy="47361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4507"/>
                <a:gridCol w="1461877"/>
                <a:gridCol w="1584176"/>
                <a:gridCol w="1584176"/>
                <a:gridCol w="1368152"/>
              </a:tblGrid>
              <a:tr h="19656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Наименование профилактического мероприятия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Виды контроля (надзора)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55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 области промышленной безопасности 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2022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 области промышленной безопасности 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 </a:t>
                      </a:r>
                      <a:r>
                        <a:rPr lang="ru-RU" sz="1000">
                          <a:effectLst/>
                        </a:rPr>
                        <a:t>полугодие 2023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Энергетический надзор и надзор за ГТС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2022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Энергетический надзор и надзор за ГТС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I полугодие 2023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52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Информирование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320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284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1326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2230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63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Обобщение правоприменительной практики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909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Объявление предостережения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360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306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155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Консультирование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819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2437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415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234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Профилактический визит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66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Меры стимулирования добросовестности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939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Самообследование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597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Общий итог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392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291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1 540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114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884368" y="260650"/>
            <a:ext cx="9361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Слайд 3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782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одержимое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06458346"/>
              </p:ext>
            </p:extLst>
          </p:nvPr>
        </p:nvGraphicFramePr>
        <p:xfrm>
          <a:off x="395536" y="1196753"/>
          <a:ext cx="8352927" cy="491352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061515"/>
                <a:gridCol w="2145706"/>
                <a:gridCol w="2145706"/>
              </a:tblGrid>
              <a:tr h="67010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месяцев 2023 года</a:t>
                      </a: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месяцев 2022 года</a:t>
                      </a: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1506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Проведено проверок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2041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3379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1506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Выявлено 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правонарушений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11499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12738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3114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Административных наказаний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686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865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1506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Приостановление деятельности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1506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Дисквалификация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1506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Предупреждений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479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107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3857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Предостережений 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170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537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1506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Административный штраф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207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758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78330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Сумма наложенных штрафов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23 454,0</a:t>
                      </a:r>
                      <a:r>
                        <a:rPr lang="ru-RU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69 971,3тыс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руб. 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-7100" y="125143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8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9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95536" y="62645"/>
            <a:ext cx="9144000" cy="647064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7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anose="02020603050405020304" pitchFamily="18" charset="0"/>
              </a:rPr>
              <a:t>Федеральный государственный надзор в области промышленной безопасности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</a:br>
            <a:endParaRPr lang="ru-RU" sz="1600" b="1" dirty="0" smtClean="0">
              <a:solidFill>
                <a:schemeClr val="bg1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432605" y="362321"/>
            <a:ext cx="7042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>
              <a:defRPr sz="12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 dirty="0"/>
              <a:t>Слайд </a:t>
            </a:r>
            <a:r>
              <a:rPr lang="ru-RU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492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0" y="88669"/>
            <a:ext cx="9144000" cy="1055035"/>
            <a:chOff x="0" y="289"/>
            <a:chExt cx="5760" cy="749"/>
          </a:xfrm>
        </p:grpSpPr>
        <p:sp>
          <p:nvSpPr>
            <p:cNvPr id="6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8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9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9874553"/>
              </p:ext>
            </p:extLst>
          </p:nvPr>
        </p:nvGraphicFramePr>
        <p:xfrm>
          <a:off x="323528" y="1143704"/>
          <a:ext cx="8628235" cy="5525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080493" y="-91700"/>
            <a:ext cx="78712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аварийности и производственного травматизма за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по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полугодие 2023 года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409228" y="262243"/>
            <a:ext cx="7042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>
              <a:defRPr sz="12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 dirty="0"/>
              <a:t>Слайд </a:t>
            </a:r>
            <a:r>
              <a:rPr lang="ru-RU" dirty="0" smtClean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380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107950" y="62645"/>
            <a:ext cx="9144000" cy="647064"/>
          </a:xfrm>
        </p:spPr>
        <p:txBody>
          <a:bodyPr>
            <a:noAutofit/>
          </a:bodyPr>
          <a:lstStyle/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ru-RU" sz="1800" b="1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anose="02020603050405020304" pitchFamily="18" charset="0"/>
              </a:rPr>
              <a:t>Основные нарушения промышленной безопасности</a:t>
            </a:r>
            <a:endParaRPr lang="ru-RU" sz="1800" b="1" i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32176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8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9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215516" y="1268760"/>
            <a:ext cx="8712968" cy="5256584"/>
          </a:xfrm>
        </p:spPr>
        <p:txBody>
          <a:bodyPr>
            <a:normAutofit fontScale="92500" lnSpcReduction="10000"/>
          </a:bodyPr>
          <a:lstStyle/>
          <a:p>
            <a:pPr marL="0" indent="450000" algn="just">
              <a:spcBef>
                <a:spcPts val="0"/>
              </a:spcBef>
              <a:buNone/>
            </a:pPr>
            <a:r>
              <a:rPr lang="ru-RU" sz="18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Анализ </a:t>
            </a:r>
            <a:r>
              <a:rPr lang="ru-RU" sz="1800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актов проверок позволяет сделать вывод, что основными нарушениями по-прежнему являются следующие нарушения</a:t>
            </a:r>
            <a:r>
              <a:rPr lang="ru-RU" sz="18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800" i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spcBef>
                <a:spcPts val="0"/>
              </a:spcBef>
              <a:buNone/>
            </a:pPr>
            <a:r>
              <a:rPr lang="ru-RU" sz="18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неудовлетворительное </a:t>
            </a:r>
            <a:r>
              <a:rPr lang="ru-RU" sz="1800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состояние технических устройств, вызванное их износом;</a:t>
            </a:r>
          </a:p>
          <a:p>
            <a:pPr marL="45720" indent="0" algn="just">
              <a:spcBef>
                <a:spcPts val="0"/>
              </a:spcBef>
              <a:buNone/>
            </a:pPr>
            <a:endParaRPr lang="ru-RU" sz="180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spcBef>
                <a:spcPts val="0"/>
              </a:spcBef>
              <a:buNone/>
            </a:pPr>
            <a:r>
              <a:rPr lang="ru-RU" sz="18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эксплуатация </a:t>
            </a:r>
            <a:r>
              <a:rPr lang="ru-RU" sz="1800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морально устаревшего оборудования;</a:t>
            </a:r>
          </a:p>
          <a:p>
            <a:pPr marL="45720" indent="0" algn="just">
              <a:spcBef>
                <a:spcPts val="0"/>
              </a:spcBef>
              <a:buNone/>
            </a:pPr>
            <a:endParaRPr lang="ru-RU" sz="180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spcBef>
                <a:spcPts val="0"/>
              </a:spcBef>
              <a:buNone/>
            </a:pPr>
            <a:r>
              <a:rPr lang="ru-RU" sz="18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неудовлетворительное </a:t>
            </a:r>
            <a:r>
              <a:rPr lang="ru-RU" sz="1800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качество проведения ремонтных работ;</a:t>
            </a:r>
          </a:p>
          <a:p>
            <a:pPr marL="45720" indent="0" algn="just">
              <a:spcBef>
                <a:spcPts val="0"/>
              </a:spcBef>
              <a:buNone/>
            </a:pPr>
            <a:endParaRPr lang="ru-RU" sz="180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spcBef>
                <a:spcPts val="0"/>
              </a:spcBef>
              <a:buNone/>
            </a:pPr>
            <a:r>
              <a:rPr lang="ru-RU" sz="18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несанкционированные </a:t>
            </a:r>
            <a:r>
              <a:rPr lang="ru-RU" sz="1800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действия исполнителей работ;</a:t>
            </a:r>
          </a:p>
          <a:p>
            <a:pPr marL="45720" indent="0" algn="just">
              <a:spcBef>
                <a:spcPts val="0"/>
              </a:spcBef>
              <a:buNone/>
            </a:pPr>
            <a:endParaRPr lang="ru-RU" sz="180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spcBef>
                <a:spcPts val="0"/>
              </a:spcBef>
              <a:buNone/>
            </a:pPr>
            <a:r>
              <a:rPr lang="ru-RU" sz="18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низкое </a:t>
            </a:r>
            <a:r>
              <a:rPr lang="ru-RU" sz="1800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качество ремонтов оборудования;</a:t>
            </a:r>
          </a:p>
          <a:p>
            <a:pPr marL="45720" indent="0" algn="just">
              <a:spcBef>
                <a:spcPts val="0"/>
              </a:spcBef>
              <a:buNone/>
            </a:pPr>
            <a:endParaRPr lang="ru-RU" sz="180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spcBef>
                <a:spcPts val="0"/>
              </a:spcBef>
              <a:buNone/>
            </a:pPr>
            <a:r>
              <a:rPr lang="ru-RU" sz="18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формальный </a:t>
            </a:r>
            <a:r>
              <a:rPr lang="ru-RU" sz="1800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подход к приемке оборудования из ремонта;</a:t>
            </a:r>
          </a:p>
          <a:p>
            <a:pPr marL="45720" indent="0" algn="just">
              <a:spcBef>
                <a:spcPts val="0"/>
              </a:spcBef>
              <a:buNone/>
            </a:pPr>
            <a:endParaRPr lang="ru-RU" sz="180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spcBef>
                <a:spcPts val="0"/>
              </a:spcBef>
              <a:buNone/>
            </a:pPr>
            <a:r>
              <a:rPr lang="ru-RU" sz="18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низкая </a:t>
            </a:r>
            <a:r>
              <a:rPr lang="ru-RU" sz="1800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эффективность организации и осуществления производственного </a:t>
            </a:r>
            <a:r>
              <a:rPr lang="ru-RU" sz="18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контроля;</a:t>
            </a:r>
          </a:p>
          <a:p>
            <a:pPr marL="45720" indent="0" algn="just">
              <a:spcBef>
                <a:spcPts val="0"/>
              </a:spcBef>
              <a:buNone/>
            </a:pPr>
            <a:endParaRPr lang="ru-RU" sz="180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spcBef>
                <a:spcPts val="0"/>
              </a:spcBef>
              <a:buNone/>
            </a:pPr>
            <a:r>
              <a:rPr lang="ru-RU" sz="18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низкое качество экспертиз промышленной безопасности.</a:t>
            </a:r>
            <a:endParaRPr lang="ru-RU" sz="1800" i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44408" y="145686"/>
            <a:ext cx="7042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>
              <a:defRPr sz="12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 dirty="0"/>
              <a:t>Слайд </a:t>
            </a:r>
            <a:r>
              <a:rPr lang="ru-RU" dirty="0" smtClean="0"/>
              <a:t>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83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4" name="Диаграмма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363445"/>
              </p:ext>
            </p:extLst>
          </p:nvPr>
        </p:nvGraphicFramePr>
        <p:xfrm>
          <a:off x="-3" y="1087210"/>
          <a:ext cx="9090214" cy="5654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797828536"/>
              </p:ext>
            </p:extLst>
          </p:nvPr>
        </p:nvGraphicFramePr>
        <p:xfrm>
          <a:off x="251520" y="1484784"/>
          <a:ext cx="878497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316416" y="116632"/>
            <a:ext cx="7042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>
              <a:defRPr sz="12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 dirty="0"/>
              <a:t>Слайд </a:t>
            </a:r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403648" y="3232920"/>
            <a:ext cx="66247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259632" y="123428"/>
            <a:ext cx="66247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anose="02020603050405020304" pitchFamily="18" charset="0"/>
              </a:rPr>
              <a:t>Средне-Поволжское управление </a:t>
            </a:r>
            <a:r>
              <a:rPr lang="ru-RU" b="1" i="1" dirty="0" err="1" smtClean="0">
                <a:latin typeface="Times New Roman" pitchFamily="18" charset="0"/>
                <a:cs typeface="Times New Roman" panose="02020603050405020304" pitchFamily="18" charset="0"/>
              </a:rPr>
              <a:t>Ростехнадзора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243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10919</TotalTime>
  <Words>365</Words>
  <Application>Microsoft Office PowerPoint</Application>
  <PresentationFormat>Экран (4:3)</PresentationFormat>
  <Paragraphs>152</Paragraphs>
  <Slides>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Презентация PowerPoint</vt:lpstr>
      <vt:lpstr>Презентация PowerPoint</vt:lpstr>
      <vt:lpstr>Презентация PowerPoint</vt:lpstr>
      <vt:lpstr>Федеральный государственный надзор в области промышленной безопасности   </vt:lpstr>
      <vt:lpstr>Презентация PowerPoint</vt:lpstr>
      <vt:lpstr>Основные нарушения промышленной безопасности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Карпов Денис Николаевич</dc:creator>
  <cp:lastModifiedBy>User341</cp:lastModifiedBy>
  <cp:revision>960</cp:revision>
  <cp:lastPrinted>2022-04-12T10:56:01Z</cp:lastPrinted>
  <dcterms:created xsi:type="dcterms:W3CDTF">2013-03-25T09:28:04Z</dcterms:created>
  <dcterms:modified xsi:type="dcterms:W3CDTF">2023-08-01T09:38:10Z</dcterms:modified>
</cp:coreProperties>
</file>